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66" r:id="rId5"/>
    <p:sldId id="316" r:id="rId6"/>
    <p:sldId id="317" r:id="rId7"/>
    <p:sldId id="319" r:id="rId8"/>
    <p:sldId id="314" r:id="rId9"/>
    <p:sldId id="31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19" autoAdjust="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12/23/2024</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8729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12/23/2024</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3898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12/23/2024</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2233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12/23/2024</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57611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12/23/2024</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0280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12/23/2024</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0177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12/23/2024</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50701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12/23/2024</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801302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12/23/2024</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58826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12/23/2024</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6014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on-es.infinian.net/ip-centrex-ip-based-cloud-pbx-service/" TargetMode="Externa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leon-es.infinian.net/ip-centrex-ip-based-cloud-pbx-service/" TargetMode="External"/><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hyperlink" Target="https://leon-es.infinian.net/ip-centrex-ip-based-cloud-pbx-service/" TargetMode="External"/><Relationship Id="rId2" Type="http://schemas.openxmlformats.org/officeDocument/2006/relationships/slideLayout" Target="../slideLayouts/slideLayout4.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hyperlink" Target="https://leon-es.infinian.net/ip-centrex-ip-based-cloud-pbx-service/" TargetMode="External"/><Relationship Id="rId2" Type="http://schemas.openxmlformats.org/officeDocument/2006/relationships/slideLayout" Target="../slideLayouts/slideLayout4.xml"/><Relationship Id="rId1" Type="http://schemas.openxmlformats.org/officeDocument/2006/relationships/themeOverride" Target="../theme/themeOverride4.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leon-es.infinian.net/ip-centrex-ip-based-cloud-pbx-servic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leon-es.infinian.net/ip-centrex-ip-based-cloud-pbx-service/"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F452A527-3631-41ED-858D-3777A7D14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peak Pro" panose="020F0502020204030204"/>
              <a:ea typeface="+mn-ea"/>
              <a:cs typeface="+mn-cs"/>
            </a:endParaRPr>
          </a:p>
        </p:txBody>
      </p:sp>
      <p:sp>
        <p:nvSpPr>
          <p:cNvPr id="2" name="Title 1">
            <a:extLst>
              <a:ext uri="{FF2B5EF4-FFF2-40B4-BE49-F238E27FC236}">
                <a16:creationId xmlns:a16="http://schemas.microsoft.com/office/drawing/2014/main" id="{9AB2EA78-AEB3-469B-9025-3B17201A457B}"/>
              </a:ext>
            </a:extLst>
          </p:cNvPr>
          <p:cNvSpPr>
            <a:spLocks noGrp="1"/>
          </p:cNvSpPr>
          <p:nvPr>
            <p:ph type="ctrTitle"/>
          </p:nvPr>
        </p:nvSpPr>
        <p:spPr>
          <a:xfrm>
            <a:off x="0" y="104773"/>
            <a:ext cx="12192000" cy="1438277"/>
          </a:xfrm>
        </p:spPr>
        <p:txBody>
          <a:bodyPr>
            <a:noAutofit/>
          </a:bodyPr>
          <a:lstStyle/>
          <a:p>
            <a:pPr algn="ctr"/>
            <a:r>
              <a:rPr lang="en-US" sz="4800" b="1" dirty="0">
                <a:latin typeface="Helvetica" panose="020B0604020202020204" pitchFamily="34" charset="0"/>
                <a:hlinkClick r:id="rId3"/>
              </a:rPr>
              <a:t>Reliance Jio IP Centrex Call: 9113098853 </a:t>
            </a:r>
            <a:br>
              <a:rPr lang="en-US" sz="4800" b="1" dirty="0">
                <a:latin typeface="Helvetica" panose="020B0604020202020204" pitchFamily="34" charset="0"/>
                <a:hlinkClick r:id="rId3"/>
              </a:rPr>
            </a:br>
            <a:r>
              <a:rPr lang="en-US" sz="4800" b="1" dirty="0">
                <a:latin typeface="Helvetica" panose="020B0604020202020204" pitchFamily="34" charset="0"/>
                <a:hlinkClick r:id="rId3"/>
              </a:rPr>
              <a:t>(IP based Cloud PBX service)</a:t>
            </a:r>
            <a:endParaRPr lang="en-IN" sz="4800" b="1" dirty="0">
              <a:latin typeface="Helvetica" panose="020B0604020202020204" pitchFamily="34" charset="0"/>
            </a:endParaRPr>
          </a:p>
        </p:txBody>
      </p:sp>
      <p:cxnSp>
        <p:nvCxnSpPr>
          <p:cNvPr id="26" name="Straight Connector 25">
            <a:extLst>
              <a:ext uri="{FF2B5EF4-FFF2-40B4-BE49-F238E27FC236}">
                <a16:creationId xmlns:a16="http://schemas.microsoft.com/office/drawing/2014/main" id="{D28A9C89-B313-458F-9C85-515930A51A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805053" y="4294754"/>
            <a:ext cx="43891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3" name="Picture 2">
            <a:hlinkClick r:id="rId3"/>
            <a:extLst>
              <a:ext uri="{FF2B5EF4-FFF2-40B4-BE49-F238E27FC236}">
                <a16:creationId xmlns:a16="http://schemas.microsoft.com/office/drawing/2014/main" id="{8DD4CA73-2DD9-330A-9DC3-4F07B4494232}"/>
              </a:ext>
            </a:extLst>
          </p:cNvPr>
          <p:cNvPicPr>
            <a:picLocks noChangeAspect="1"/>
          </p:cNvPicPr>
          <p:nvPr/>
        </p:nvPicPr>
        <p:blipFill>
          <a:blip r:embed="rId4"/>
          <a:stretch>
            <a:fillRect/>
          </a:stretch>
        </p:blipFill>
        <p:spPr>
          <a:xfrm>
            <a:off x="-104776" y="1838325"/>
            <a:ext cx="12296775" cy="5086349"/>
          </a:xfrm>
          <a:prstGeom prst="rect">
            <a:avLst/>
          </a:prstGeom>
        </p:spPr>
      </p:pic>
    </p:spTree>
    <p:extLst>
      <p:ext uri="{BB962C8B-B14F-4D97-AF65-F5344CB8AC3E}">
        <p14:creationId xmlns:p14="http://schemas.microsoft.com/office/powerpoint/2010/main" val="895915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47F5C-50EC-416A-AE8C-6F6BB4225673}"/>
              </a:ext>
            </a:extLst>
          </p:cNvPr>
          <p:cNvSpPr>
            <a:spLocks noGrp="1"/>
          </p:cNvSpPr>
          <p:nvPr>
            <p:ph type="title" idx="4294967295"/>
          </p:nvPr>
        </p:nvSpPr>
        <p:spPr>
          <a:xfrm>
            <a:off x="0" y="0"/>
            <a:ext cx="12191999" cy="6248400"/>
          </a:xfrm>
        </p:spPr>
        <p:txBody>
          <a:bodyPr>
            <a:normAutofit/>
          </a:bodyPr>
          <a:lstStyle/>
          <a:p>
            <a:pPr algn="ctr"/>
            <a:r>
              <a:rPr lang="en-IN" sz="3600" b="0" i="0" dirty="0">
                <a:solidFill>
                  <a:srgbClr val="333333"/>
                </a:solidFill>
                <a:effectLst/>
                <a:latin typeface="-apple-system"/>
              </a:rPr>
              <a:t>Reliance Jio </a:t>
            </a:r>
            <a:r>
              <a:rPr lang="en-IN" sz="3600" b="0" i="0" dirty="0" err="1">
                <a:solidFill>
                  <a:srgbClr val="333333"/>
                </a:solidFill>
                <a:effectLst/>
                <a:latin typeface="-apple-system"/>
              </a:rPr>
              <a:t>Infocomm</a:t>
            </a:r>
            <a:r>
              <a:rPr lang="en-IN" sz="3600" b="0" i="0" dirty="0">
                <a:solidFill>
                  <a:srgbClr val="333333"/>
                </a:solidFill>
                <a:effectLst/>
                <a:latin typeface="-apple-system"/>
              </a:rPr>
              <a:t> IP Centrex (IP based Cloud PBX service) Provider in India – Bangalore, Chennai for Price/Cost                    </a:t>
            </a:r>
            <a:r>
              <a:rPr lang="en-IN" sz="3600" b="0" i="0" dirty="0">
                <a:solidFill>
                  <a:srgbClr val="333333"/>
                </a:solidFill>
                <a:effectLst/>
                <a:latin typeface="-apple-system"/>
                <a:hlinkClick r:id="rId3"/>
              </a:rPr>
              <a:t>Call: 9113098553</a:t>
            </a:r>
            <a:br>
              <a:rPr lang="en-IN" sz="4400" b="0" i="0" dirty="0">
                <a:solidFill>
                  <a:srgbClr val="6D7680"/>
                </a:solidFill>
                <a:effectLst/>
                <a:latin typeface="Helvetica" panose="020B0604020202020204" pitchFamily="34" charset="0"/>
              </a:rPr>
            </a:br>
            <a:br>
              <a:rPr lang="en-IN" sz="4400" b="0" i="0" dirty="0">
                <a:solidFill>
                  <a:srgbClr val="6D7680"/>
                </a:solidFill>
                <a:effectLst/>
                <a:latin typeface="Helvetica" panose="020B0604020202020204" pitchFamily="34" charset="0"/>
              </a:rPr>
            </a:br>
            <a:r>
              <a:rPr lang="en-US" sz="4000" b="0" i="0" dirty="0">
                <a:solidFill>
                  <a:srgbClr val="333333"/>
                </a:solidFill>
                <a:effectLst/>
                <a:latin typeface="-apple-system"/>
              </a:rPr>
              <a:t>IP Centrex is a cloud-based telecommunications solution that delivers the functionality of a traditional PBX </a:t>
            </a:r>
            <a:r>
              <a:rPr lang="en-US" sz="4000" b="0" i="0" dirty="0">
                <a:solidFill>
                  <a:srgbClr val="333333"/>
                </a:solidFill>
                <a:effectLst/>
                <a:latin typeface="-apple-system"/>
                <a:hlinkClick r:id="rId3"/>
              </a:rPr>
              <a:t>(Private Branch Exchange)</a:t>
            </a:r>
            <a:r>
              <a:rPr lang="en-US" sz="4000" b="0" i="0" dirty="0">
                <a:solidFill>
                  <a:srgbClr val="333333"/>
                </a:solidFill>
                <a:effectLst/>
                <a:latin typeface="-apple-system"/>
              </a:rPr>
              <a:t> system over the Internet. It is part of the broader category of hosted voice services, leveraging VoIP </a:t>
            </a:r>
            <a:r>
              <a:rPr lang="en-US" sz="4000" b="0" i="0" dirty="0">
                <a:solidFill>
                  <a:srgbClr val="333333"/>
                </a:solidFill>
                <a:effectLst/>
                <a:latin typeface="-apple-system"/>
                <a:hlinkClick r:id="rId3"/>
              </a:rPr>
              <a:t>(Voice over Internet Protocol) </a:t>
            </a:r>
            <a:r>
              <a:rPr lang="en-US" sz="4000" b="0" i="0" dirty="0">
                <a:solidFill>
                  <a:srgbClr val="333333"/>
                </a:solidFill>
                <a:effectLst/>
                <a:latin typeface="-apple-system"/>
              </a:rPr>
              <a:t>technology. Instead of maintaining physical PBX hardware on-site, businesses use a centralized system hosted by a service provider.</a:t>
            </a:r>
            <a:endParaRPr lang="en-IN" sz="4400" b="0" i="0" dirty="0">
              <a:solidFill>
                <a:srgbClr val="6D7680"/>
              </a:solidFill>
              <a:effectLst/>
              <a:latin typeface="Helvetica" panose="020B0604020202020204" pitchFamily="34" charset="0"/>
            </a:endParaRPr>
          </a:p>
        </p:txBody>
      </p:sp>
    </p:spTree>
    <p:extLst>
      <p:ext uri="{BB962C8B-B14F-4D97-AF65-F5344CB8AC3E}">
        <p14:creationId xmlns:p14="http://schemas.microsoft.com/office/powerpoint/2010/main" val="4127095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47F5C-50EC-416A-AE8C-6F6BB4225673}"/>
              </a:ext>
            </a:extLst>
          </p:cNvPr>
          <p:cNvSpPr>
            <a:spLocks noGrp="1"/>
          </p:cNvSpPr>
          <p:nvPr>
            <p:ph type="title"/>
          </p:nvPr>
        </p:nvSpPr>
        <p:spPr>
          <a:xfrm>
            <a:off x="1097280" y="114300"/>
            <a:ext cx="10058400" cy="874606"/>
          </a:xfrm>
        </p:spPr>
        <p:txBody>
          <a:bodyPr>
            <a:noAutofit/>
          </a:bodyPr>
          <a:lstStyle/>
          <a:p>
            <a:pPr algn="ctr"/>
            <a:r>
              <a:rPr lang="en-US" sz="5400" b="1" dirty="0">
                <a:latin typeface="Helvetica" panose="020B0604020202020204" pitchFamily="34" charset="0"/>
                <a:hlinkClick r:id="rId3"/>
              </a:rPr>
              <a:t>Reliance Jio IP Centrex</a:t>
            </a:r>
            <a:endParaRPr lang="en-IN" sz="5400" b="1" spc="-50" dirty="0">
              <a:latin typeface="+mj-lt"/>
              <a:ea typeface="+mj-ea"/>
              <a:cs typeface="+mj-cs"/>
            </a:endParaRPr>
          </a:p>
        </p:txBody>
      </p:sp>
      <p:sp>
        <p:nvSpPr>
          <p:cNvPr id="3" name="Content Placeholder 2">
            <a:extLst>
              <a:ext uri="{FF2B5EF4-FFF2-40B4-BE49-F238E27FC236}">
                <a16:creationId xmlns:a16="http://schemas.microsoft.com/office/drawing/2014/main" id="{87EEFAB3-F368-A643-A0C1-CBE13B843832}"/>
              </a:ext>
            </a:extLst>
          </p:cNvPr>
          <p:cNvSpPr>
            <a:spLocks noGrp="1"/>
          </p:cNvSpPr>
          <p:nvPr>
            <p:ph sz="half" idx="2"/>
          </p:nvPr>
        </p:nvSpPr>
        <p:spPr>
          <a:xfrm>
            <a:off x="142875" y="988905"/>
            <a:ext cx="11925299" cy="5278545"/>
          </a:xfrm>
        </p:spPr>
        <p:txBody>
          <a:bodyPr>
            <a:normAutofit lnSpcReduction="10000"/>
          </a:bodyPr>
          <a:lstStyle/>
          <a:p>
            <a:pPr algn="ctr"/>
            <a:r>
              <a:rPr lang="en-US" b="1" i="0" dirty="0">
                <a:solidFill>
                  <a:srgbClr val="333333"/>
                </a:solidFill>
                <a:effectLst/>
                <a:latin typeface="-apple-system"/>
              </a:rPr>
              <a:t>Key Features</a:t>
            </a:r>
            <a:endParaRPr lang="en-US" b="0" i="0" dirty="0">
              <a:solidFill>
                <a:srgbClr val="333333"/>
              </a:solidFill>
              <a:effectLst/>
              <a:latin typeface="-apple-system"/>
            </a:endParaRPr>
          </a:p>
          <a:p>
            <a:pPr algn="ctr" fontAlgn="base">
              <a:buFont typeface="+mj-lt"/>
              <a:buAutoNum type="arabicPeriod"/>
            </a:pPr>
            <a:r>
              <a:rPr lang="en-US" b="1" i="0" dirty="0">
                <a:solidFill>
                  <a:srgbClr val="333333"/>
                </a:solidFill>
                <a:effectLst/>
                <a:latin typeface="-apple-system"/>
              </a:rPr>
              <a:t>Cloud-Based Management</a:t>
            </a:r>
            <a:r>
              <a:rPr lang="en-US" b="0" i="0" dirty="0">
                <a:solidFill>
                  <a:srgbClr val="333333"/>
                </a:solidFill>
                <a:effectLst/>
                <a:latin typeface="-apple-system"/>
              </a:rPr>
              <a:t>:</a:t>
            </a:r>
          </a:p>
          <a:p>
            <a:pPr marL="742950" lvl="1" indent="-285750" algn="ctr" fontAlgn="base">
              <a:buFont typeface="+mj-lt"/>
              <a:buAutoNum type="arabicPeriod"/>
            </a:pPr>
            <a:r>
              <a:rPr lang="en-US" b="0" i="0" dirty="0">
                <a:solidFill>
                  <a:srgbClr val="333333"/>
                </a:solidFill>
                <a:effectLst/>
                <a:latin typeface="-apple-system"/>
              </a:rPr>
              <a:t>All PBX functionalities are hosted and managed by the service provider.</a:t>
            </a:r>
          </a:p>
          <a:p>
            <a:pPr algn="ctr" fontAlgn="base">
              <a:buFont typeface="+mj-lt"/>
              <a:buAutoNum type="arabicPeriod"/>
            </a:pPr>
            <a:r>
              <a:rPr lang="en-US" b="1" i="0" dirty="0">
                <a:solidFill>
                  <a:srgbClr val="333333"/>
                </a:solidFill>
                <a:effectLst/>
                <a:latin typeface="-apple-system"/>
              </a:rPr>
              <a:t>Unified Communication</a:t>
            </a:r>
            <a:r>
              <a:rPr lang="en-US" b="0" i="0" dirty="0">
                <a:solidFill>
                  <a:srgbClr val="333333"/>
                </a:solidFill>
                <a:effectLst/>
                <a:latin typeface="-apple-system"/>
              </a:rPr>
              <a:t>:</a:t>
            </a:r>
          </a:p>
          <a:p>
            <a:pPr marL="742950" lvl="1" indent="-285750" algn="ctr" fontAlgn="base">
              <a:buFont typeface="+mj-lt"/>
              <a:buAutoNum type="arabicPeriod"/>
            </a:pPr>
            <a:r>
              <a:rPr lang="en-US" b="0" i="0" dirty="0">
                <a:solidFill>
                  <a:srgbClr val="333333"/>
                </a:solidFill>
                <a:effectLst/>
                <a:latin typeface="-apple-system"/>
              </a:rPr>
              <a:t>Integration of voice, video, messaging, and conferencing services.</a:t>
            </a:r>
          </a:p>
          <a:p>
            <a:pPr algn="ctr" fontAlgn="base">
              <a:buFont typeface="+mj-lt"/>
              <a:buAutoNum type="arabicPeriod"/>
            </a:pPr>
            <a:r>
              <a:rPr lang="en-US" b="1" i="0" dirty="0">
                <a:solidFill>
                  <a:srgbClr val="333333"/>
                </a:solidFill>
                <a:effectLst/>
                <a:latin typeface="-apple-system"/>
              </a:rPr>
              <a:t>Scalability</a:t>
            </a:r>
            <a:r>
              <a:rPr lang="en-US" b="0" i="0" dirty="0">
                <a:solidFill>
                  <a:srgbClr val="333333"/>
                </a:solidFill>
                <a:effectLst/>
                <a:latin typeface="-apple-system"/>
              </a:rPr>
              <a:t>:</a:t>
            </a:r>
          </a:p>
          <a:p>
            <a:pPr marL="742950" lvl="1" indent="-285750" algn="ctr" fontAlgn="base">
              <a:buFont typeface="+mj-lt"/>
              <a:buAutoNum type="arabicPeriod"/>
            </a:pPr>
            <a:r>
              <a:rPr lang="en-US" b="0" i="0" dirty="0">
                <a:solidFill>
                  <a:srgbClr val="333333"/>
                </a:solidFill>
                <a:effectLst/>
                <a:latin typeface="-apple-system"/>
              </a:rPr>
              <a:t>Easily add or remove users without requiring additional hardware.</a:t>
            </a:r>
          </a:p>
          <a:p>
            <a:pPr algn="ctr" fontAlgn="base">
              <a:buFont typeface="+mj-lt"/>
              <a:buAutoNum type="arabicPeriod"/>
            </a:pPr>
            <a:r>
              <a:rPr lang="en-US" b="1" i="0" dirty="0">
                <a:solidFill>
                  <a:srgbClr val="333333"/>
                </a:solidFill>
                <a:effectLst/>
                <a:latin typeface="-apple-system"/>
              </a:rPr>
              <a:t>Cost-Effective</a:t>
            </a:r>
            <a:r>
              <a:rPr lang="en-US" b="0" i="0" dirty="0">
                <a:solidFill>
                  <a:srgbClr val="333333"/>
                </a:solidFill>
                <a:effectLst/>
                <a:latin typeface="-apple-system"/>
              </a:rPr>
              <a:t>:</a:t>
            </a:r>
          </a:p>
          <a:p>
            <a:pPr marL="742950" lvl="1" indent="-285750" algn="ctr" fontAlgn="base">
              <a:buFont typeface="+mj-lt"/>
              <a:buAutoNum type="arabicPeriod"/>
            </a:pPr>
            <a:r>
              <a:rPr lang="en-US" b="0" i="0" dirty="0">
                <a:solidFill>
                  <a:srgbClr val="333333"/>
                </a:solidFill>
                <a:effectLst/>
                <a:latin typeface="-apple-system"/>
              </a:rPr>
              <a:t>No need for upfront investment in PBX equipment; charges are typically based on a subscription model.</a:t>
            </a:r>
          </a:p>
          <a:p>
            <a:pPr algn="ctr" fontAlgn="base">
              <a:buFont typeface="+mj-lt"/>
              <a:buAutoNum type="arabicPeriod"/>
            </a:pPr>
            <a:r>
              <a:rPr lang="en-US" b="1" i="0" dirty="0">
                <a:solidFill>
                  <a:srgbClr val="333333"/>
                </a:solidFill>
                <a:effectLst/>
                <a:latin typeface="-apple-system"/>
              </a:rPr>
              <a:t>Feature-Rich</a:t>
            </a:r>
            <a:r>
              <a:rPr lang="en-US" b="0" i="0" dirty="0">
                <a:solidFill>
                  <a:srgbClr val="333333"/>
                </a:solidFill>
                <a:effectLst/>
                <a:latin typeface="-apple-system"/>
              </a:rPr>
              <a:t>:</a:t>
            </a:r>
          </a:p>
          <a:p>
            <a:pPr marL="742950" lvl="1" indent="-285750" algn="ctr" fontAlgn="base">
              <a:buFont typeface="+mj-lt"/>
              <a:buAutoNum type="arabicPeriod"/>
            </a:pPr>
            <a:r>
              <a:rPr lang="en-US" b="0" i="0" dirty="0">
                <a:solidFill>
                  <a:srgbClr val="333333"/>
                </a:solidFill>
                <a:effectLst/>
                <a:latin typeface="-apple-system"/>
              </a:rPr>
              <a:t>Offers advanced features like auto-attendant, call recording, IVR (Interactive Voice Response), and voicemail-to-email.</a:t>
            </a:r>
          </a:p>
          <a:p>
            <a:pPr algn="ctr" fontAlgn="base">
              <a:buFont typeface="+mj-lt"/>
              <a:buAutoNum type="arabicPeriod"/>
            </a:pPr>
            <a:r>
              <a:rPr lang="en-US" b="1" i="0" dirty="0">
                <a:solidFill>
                  <a:srgbClr val="333333"/>
                </a:solidFill>
                <a:effectLst/>
                <a:latin typeface="-apple-system"/>
              </a:rPr>
              <a:t>Geographic Independence</a:t>
            </a:r>
            <a:r>
              <a:rPr lang="en-US" b="0" i="0" dirty="0">
                <a:solidFill>
                  <a:srgbClr val="333333"/>
                </a:solidFill>
                <a:effectLst/>
                <a:latin typeface="-apple-system"/>
              </a:rPr>
              <a:t>:</a:t>
            </a:r>
          </a:p>
          <a:p>
            <a:pPr marL="742950" lvl="1" indent="-285750" algn="ctr" fontAlgn="base">
              <a:buFont typeface="+mj-lt"/>
              <a:buAutoNum type="arabicPeriod"/>
            </a:pPr>
            <a:r>
              <a:rPr lang="en-US" b="0" i="0" dirty="0">
                <a:solidFill>
                  <a:srgbClr val="333333"/>
                </a:solidFill>
                <a:effectLst/>
                <a:latin typeface="-apple-system"/>
              </a:rPr>
              <a:t>Employees can access the service from anywhere with an internet connection.</a:t>
            </a:r>
          </a:p>
        </p:txBody>
      </p:sp>
    </p:spTree>
    <p:extLst>
      <p:ext uri="{BB962C8B-B14F-4D97-AF65-F5344CB8AC3E}">
        <p14:creationId xmlns:p14="http://schemas.microsoft.com/office/powerpoint/2010/main" val="1858335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47F5C-50EC-416A-AE8C-6F6BB4225673}"/>
              </a:ext>
            </a:extLst>
          </p:cNvPr>
          <p:cNvSpPr>
            <a:spLocks noGrp="1"/>
          </p:cNvSpPr>
          <p:nvPr>
            <p:ph type="title"/>
          </p:nvPr>
        </p:nvSpPr>
        <p:spPr>
          <a:xfrm>
            <a:off x="1097280" y="286603"/>
            <a:ext cx="10058400" cy="875447"/>
          </a:xfrm>
        </p:spPr>
        <p:txBody>
          <a:bodyPr>
            <a:normAutofit/>
          </a:bodyPr>
          <a:lstStyle/>
          <a:p>
            <a:pPr algn="ctr"/>
            <a:r>
              <a:rPr lang="en-US" sz="5400" b="1" dirty="0">
                <a:latin typeface="Helvetica" panose="020B0604020202020204" pitchFamily="34" charset="0"/>
                <a:hlinkClick r:id="rId3"/>
              </a:rPr>
              <a:t>Reliance Jio IP Centrex</a:t>
            </a:r>
            <a:endParaRPr lang="en-IN" sz="177700" b="1" spc="-50" dirty="0">
              <a:latin typeface="+mj-lt"/>
              <a:ea typeface="+mj-ea"/>
              <a:cs typeface="+mj-cs"/>
            </a:endParaRPr>
          </a:p>
        </p:txBody>
      </p:sp>
      <p:pic>
        <p:nvPicPr>
          <p:cNvPr id="6" name="Content Placeholder 6">
            <a:hlinkClick r:id="rId3"/>
            <a:extLst>
              <a:ext uri="{FF2B5EF4-FFF2-40B4-BE49-F238E27FC236}">
                <a16:creationId xmlns:a16="http://schemas.microsoft.com/office/drawing/2014/main" id="{51E3419E-56BF-2FCD-642E-496E97E65759}"/>
              </a:ext>
            </a:extLst>
          </p:cNvPr>
          <p:cNvPicPr>
            <a:picLocks noGrp="1" noChangeAspect="1"/>
          </p:cNvPicPr>
          <p:nvPr>
            <p:ph sz="half" idx="1"/>
          </p:nvPr>
        </p:nvPicPr>
        <p:blipFill>
          <a:blip r:embed="rId4"/>
          <a:stretch>
            <a:fillRect/>
          </a:stretch>
        </p:blipFill>
        <p:spPr>
          <a:xfrm>
            <a:off x="152400" y="1737360"/>
            <a:ext cx="11887200" cy="4491989"/>
          </a:xfrm>
        </p:spPr>
      </p:pic>
    </p:spTree>
    <p:extLst>
      <p:ext uri="{BB962C8B-B14F-4D97-AF65-F5344CB8AC3E}">
        <p14:creationId xmlns:p14="http://schemas.microsoft.com/office/powerpoint/2010/main" val="3336821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F0DAE-8CB0-B096-9C76-6AF973B75CDB}"/>
              </a:ext>
            </a:extLst>
          </p:cNvPr>
          <p:cNvSpPr>
            <a:spLocks noGrp="1"/>
          </p:cNvSpPr>
          <p:nvPr>
            <p:ph type="title"/>
          </p:nvPr>
        </p:nvSpPr>
        <p:spPr>
          <a:xfrm>
            <a:off x="868680" y="3534628"/>
            <a:ext cx="10058400" cy="1450757"/>
          </a:xfrm>
        </p:spPr>
        <p:txBody>
          <a:bodyPr>
            <a:normAutofit/>
          </a:bodyPr>
          <a:lstStyle/>
          <a:p>
            <a:pPr algn="ctr"/>
            <a:r>
              <a:rPr lang="en-IN" sz="8000" b="0" i="0" dirty="0">
                <a:solidFill>
                  <a:srgbClr val="333333"/>
                </a:solidFill>
                <a:effectLst/>
                <a:latin typeface="-apple-system"/>
                <a:hlinkClick r:id="rId2"/>
              </a:rPr>
              <a:t>9113098553</a:t>
            </a:r>
            <a:endParaRPr lang="en-IN" sz="28700" dirty="0"/>
          </a:p>
        </p:txBody>
      </p:sp>
      <p:pic>
        <p:nvPicPr>
          <p:cNvPr id="5" name="Content Placeholder 4">
            <a:hlinkClick r:id="rId2"/>
            <a:extLst>
              <a:ext uri="{FF2B5EF4-FFF2-40B4-BE49-F238E27FC236}">
                <a16:creationId xmlns:a16="http://schemas.microsoft.com/office/drawing/2014/main" id="{68C10433-CC3C-F288-FF62-E524C2DE9B9D}"/>
              </a:ext>
            </a:extLst>
          </p:cNvPr>
          <p:cNvPicPr>
            <a:picLocks noGrp="1" noChangeAspect="1"/>
          </p:cNvPicPr>
          <p:nvPr>
            <p:ph idx="1"/>
          </p:nvPr>
        </p:nvPicPr>
        <p:blipFill>
          <a:blip r:embed="rId3"/>
          <a:stretch>
            <a:fillRect/>
          </a:stretch>
        </p:blipFill>
        <p:spPr>
          <a:xfrm>
            <a:off x="2771776" y="758825"/>
            <a:ext cx="6367462" cy="2564547"/>
          </a:xfrm>
        </p:spPr>
      </p:pic>
    </p:spTree>
    <p:extLst>
      <p:ext uri="{BB962C8B-B14F-4D97-AF65-F5344CB8AC3E}">
        <p14:creationId xmlns:p14="http://schemas.microsoft.com/office/powerpoint/2010/main" val="106760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hlinkClick r:id="rId2"/>
            <a:extLst>
              <a:ext uri="{FF2B5EF4-FFF2-40B4-BE49-F238E27FC236}">
                <a16:creationId xmlns:a16="http://schemas.microsoft.com/office/drawing/2014/main" id="{1A69CB5E-6F18-1515-680F-64BE0585EB07}"/>
              </a:ext>
            </a:extLst>
          </p:cNvPr>
          <p:cNvPicPr>
            <a:picLocks noChangeAspect="1"/>
          </p:cNvPicPr>
          <p:nvPr/>
        </p:nvPicPr>
        <p:blipFill>
          <a:blip r:embed="rId3"/>
          <a:stretch>
            <a:fillRect/>
          </a:stretch>
        </p:blipFill>
        <p:spPr>
          <a:xfrm>
            <a:off x="0" y="0"/>
            <a:ext cx="12192000" cy="6410325"/>
          </a:xfrm>
          <a:prstGeom prst="rect">
            <a:avLst/>
          </a:prstGeom>
        </p:spPr>
      </p:pic>
    </p:spTree>
    <p:extLst>
      <p:ext uri="{BB962C8B-B14F-4D97-AF65-F5344CB8AC3E}">
        <p14:creationId xmlns:p14="http://schemas.microsoft.com/office/powerpoint/2010/main" val="209965357"/>
      </p:ext>
    </p:extLst>
  </p:cSld>
  <p:clrMapOvr>
    <a:masterClrMapping/>
  </p:clrMapOvr>
</p:sld>
</file>

<file path=ppt/theme/theme1.xml><?xml version="1.0" encoding="utf-8"?>
<a:theme xmlns:a="http://schemas.openxmlformats.org/drawingml/2006/main" name="RetrospectVTI">
  <a:themeElements>
    <a:clrScheme name="">
      <a:dk1>
        <a:srgbClr val="000000"/>
      </a:dk1>
      <a:lt1>
        <a:srgbClr val="FFFFFF"/>
      </a:lt1>
      <a:dk2>
        <a:srgbClr val="243541"/>
      </a:dk2>
      <a:lt2>
        <a:srgbClr val="E2E5E8"/>
      </a:lt2>
      <a:accent1>
        <a:srgbClr val="E88B33"/>
      </a:accent1>
      <a:accent2>
        <a:srgbClr val="AEA33A"/>
      </a:accent2>
      <a:accent3>
        <a:srgbClr val="8CAB4A"/>
      </a:accent3>
      <a:accent4>
        <a:srgbClr val="57B636"/>
      </a:accent4>
      <a:accent5>
        <a:srgbClr val="2EBA43"/>
      </a:accent5>
      <a:accent6>
        <a:srgbClr val="33B67D"/>
      </a:accent6>
      <a:hlink>
        <a:srgbClr val="5F84A8"/>
      </a:hlink>
      <a:folHlink>
        <a:srgbClr val="7F7F7F"/>
      </a:folHlink>
    </a:clrScheme>
    <a:fontScheme name="Retrospect">
      <a:majorFont>
        <a:latin typeface="Georgia Pro Cond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Override1.xml><?xml version="1.0" encoding="utf-8"?>
<a:themeOverride xmlns:a="http://schemas.openxmlformats.org/drawingml/2006/main">
  <a:clrScheme name="Custom 40">
    <a:dk1>
      <a:sysClr val="windowText" lastClr="000000"/>
    </a:dk1>
    <a:lt1>
      <a:sysClr val="window" lastClr="FFFFFF"/>
    </a:lt1>
    <a:dk2>
      <a:srgbClr val="545D57"/>
    </a:dk2>
    <a:lt2>
      <a:srgbClr val="EBEBE8"/>
    </a:lt2>
    <a:accent1>
      <a:srgbClr val="579858"/>
    </a:accent1>
    <a:accent2>
      <a:srgbClr val="ED583E"/>
    </a:accent2>
    <a:accent3>
      <a:srgbClr val="D3BA59"/>
    </a:accent3>
    <a:accent4>
      <a:srgbClr val="4C94AC"/>
    </a:accent4>
    <a:accent5>
      <a:srgbClr val="A09E84"/>
    </a:accent5>
    <a:accent6>
      <a:srgbClr val="FC7D4A"/>
    </a:accent6>
    <a:hlink>
      <a:srgbClr val="04A2DA"/>
    </a:hlink>
    <a:folHlink>
      <a:srgbClr val="808080"/>
    </a:folHlink>
  </a:clrScheme>
</a:themeOverride>
</file>

<file path=ppt/theme/themeOverride2.xml><?xml version="1.0" encoding="utf-8"?>
<a:themeOverride xmlns:a="http://schemas.openxmlformats.org/drawingml/2006/main">
  <a:clrScheme name="Custom 40">
    <a:dk1>
      <a:sysClr val="windowText" lastClr="000000"/>
    </a:dk1>
    <a:lt1>
      <a:sysClr val="window" lastClr="FFFFFF"/>
    </a:lt1>
    <a:dk2>
      <a:srgbClr val="545D57"/>
    </a:dk2>
    <a:lt2>
      <a:srgbClr val="EBEBE8"/>
    </a:lt2>
    <a:accent1>
      <a:srgbClr val="579858"/>
    </a:accent1>
    <a:accent2>
      <a:srgbClr val="ED583E"/>
    </a:accent2>
    <a:accent3>
      <a:srgbClr val="D3BA59"/>
    </a:accent3>
    <a:accent4>
      <a:srgbClr val="4C94AC"/>
    </a:accent4>
    <a:accent5>
      <a:srgbClr val="A09E84"/>
    </a:accent5>
    <a:accent6>
      <a:srgbClr val="FC7D4A"/>
    </a:accent6>
    <a:hlink>
      <a:srgbClr val="04A2DA"/>
    </a:hlink>
    <a:folHlink>
      <a:srgbClr val="808080"/>
    </a:folHlink>
  </a:clrScheme>
</a:themeOverride>
</file>

<file path=ppt/theme/themeOverride3.xml><?xml version="1.0" encoding="utf-8"?>
<a:themeOverride xmlns:a="http://schemas.openxmlformats.org/drawingml/2006/main">
  <a:clrScheme name="Custom 40">
    <a:dk1>
      <a:sysClr val="windowText" lastClr="000000"/>
    </a:dk1>
    <a:lt1>
      <a:sysClr val="window" lastClr="FFFFFF"/>
    </a:lt1>
    <a:dk2>
      <a:srgbClr val="545D57"/>
    </a:dk2>
    <a:lt2>
      <a:srgbClr val="EBEBE8"/>
    </a:lt2>
    <a:accent1>
      <a:srgbClr val="579858"/>
    </a:accent1>
    <a:accent2>
      <a:srgbClr val="ED583E"/>
    </a:accent2>
    <a:accent3>
      <a:srgbClr val="D3BA59"/>
    </a:accent3>
    <a:accent4>
      <a:srgbClr val="4C94AC"/>
    </a:accent4>
    <a:accent5>
      <a:srgbClr val="A09E84"/>
    </a:accent5>
    <a:accent6>
      <a:srgbClr val="FC7D4A"/>
    </a:accent6>
    <a:hlink>
      <a:srgbClr val="04A2DA"/>
    </a:hlink>
    <a:folHlink>
      <a:srgbClr val="808080"/>
    </a:folHlink>
  </a:clrScheme>
</a:themeOverride>
</file>

<file path=ppt/theme/themeOverride4.xml><?xml version="1.0" encoding="utf-8"?>
<a:themeOverride xmlns:a="http://schemas.openxmlformats.org/drawingml/2006/main">
  <a:clrScheme name="Custom 40">
    <a:dk1>
      <a:sysClr val="windowText" lastClr="000000"/>
    </a:dk1>
    <a:lt1>
      <a:sysClr val="window" lastClr="FFFFFF"/>
    </a:lt1>
    <a:dk2>
      <a:srgbClr val="545D57"/>
    </a:dk2>
    <a:lt2>
      <a:srgbClr val="EBEBE8"/>
    </a:lt2>
    <a:accent1>
      <a:srgbClr val="579858"/>
    </a:accent1>
    <a:accent2>
      <a:srgbClr val="ED583E"/>
    </a:accent2>
    <a:accent3>
      <a:srgbClr val="D3BA59"/>
    </a:accent3>
    <a:accent4>
      <a:srgbClr val="4C94AC"/>
    </a:accent4>
    <a:accent5>
      <a:srgbClr val="A09E84"/>
    </a:accent5>
    <a:accent6>
      <a:srgbClr val="FC7D4A"/>
    </a:accent6>
    <a:hlink>
      <a:srgbClr val="04A2DA"/>
    </a:hlink>
    <a:folHlink>
      <a:srgbClr val="808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31F006B4-A9E1-4F39-85C8-FB836F919348}">
  <ds:schemaRefs>
    <ds:schemaRef ds:uri="http://schemas.microsoft.com/sharepoint/v3/contenttype/forms"/>
  </ds:schemaRefs>
</ds:datastoreItem>
</file>

<file path=customXml/itemProps2.xml><?xml version="1.0" encoding="utf-8"?>
<ds:datastoreItem xmlns:ds="http://schemas.openxmlformats.org/officeDocument/2006/customXml" ds:itemID="{16377351-63A1-4C2E-8C9A-66CDD70F16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F3CD65D-61A5-43C9-A837-6EC73C7DA8AB}">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{223C96E6-EACB-45A1-AB92-ECD78DC7113D}tf11437505_win32</Template>
  <TotalTime>323</TotalTime>
  <Words>217</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-apple-system</vt:lpstr>
      <vt:lpstr>Calibri</vt:lpstr>
      <vt:lpstr>Georgia Pro Cond Light</vt:lpstr>
      <vt:lpstr>Helvetica</vt:lpstr>
      <vt:lpstr>Speak Pro</vt:lpstr>
      <vt:lpstr>RetrospectVTI</vt:lpstr>
      <vt:lpstr>Reliance Jio IP Centrex Call: 9113098853  (IP based Cloud PBX service)</vt:lpstr>
      <vt:lpstr>Reliance Jio Infocomm IP Centrex (IP based Cloud PBX service) Provider in India – Bangalore, Chennai for Price/Cost                    Call: 9113098553  IP Centrex is a cloud-based telecommunications solution that delivers the functionality of a traditional PBX (Private Branch Exchange) system over the Internet. It is part of the broader category of hosted voice services, leveraging VoIP (Voice over Internet Protocol) technology. Instead of maintaining physical PBX hardware on-site, businesses use a centralized system hosted by a service provider.</vt:lpstr>
      <vt:lpstr>Reliance Jio IP Centrex</vt:lpstr>
      <vt:lpstr>Reliance Jio IP Centrex</vt:lpstr>
      <vt:lpstr>9113098553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Infinian Technology Pvt Ltd</dc:title>
  <dc:creator>Murugesh CJ</dc:creator>
  <cp:lastModifiedBy>Murugesh CJ</cp:lastModifiedBy>
  <cp:revision>17</cp:revision>
  <dcterms:created xsi:type="dcterms:W3CDTF">2023-09-19T12:49:35Z</dcterms:created>
  <dcterms:modified xsi:type="dcterms:W3CDTF">2024-12-23T13:37:29Z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